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42" r:id="rId1"/>
  </p:sldMasterIdLst>
  <p:notesMasterIdLst>
    <p:notesMasterId r:id="rId18"/>
  </p:notesMasterIdLst>
  <p:sldIdLst>
    <p:sldId id="288" r:id="rId2"/>
    <p:sldId id="317" r:id="rId3"/>
    <p:sldId id="318" r:id="rId4"/>
    <p:sldId id="319" r:id="rId5"/>
    <p:sldId id="320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ristina Sacco" initials="C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8D"/>
    <a:srgbClr val="414042"/>
    <a:srgbClr val="9392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31" autoAdjust="0"/>
  </p:normalViewPr>
  <p:slideViewPr>
    <p:cSldViewPr>
      <p:cViewPr>
        <p:scale>
          <a:sx n="75" d="100"/>
          <a:sy n="75" d="100"/>
        </p:scale>
        <p:origin x="-2010" y="-8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1C669-FE50-4F29-BF30-0D7F7F4F693A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78E9B0-0C99-4F35-BE7C-6F9D5254F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094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ondary 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85800" y="3581400"/>
            <a:ext cx="77724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" y="2971800"/>
            <a:ext cx="77724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981200"/>
          </a:xfrm>
        </p:spPr>
        <p:txBody>
          <a:bodyPr>
            <a:noAutofit/>
          </a:bodyPr>
          <a:lstStyle>
            <a:lvl1pPr>
              <a:defRPr sz="3200" b="1" i="0" baseline="0">
                <a:latin typeface="Constant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3657600"/>
            <a:ext cx="7772400" cy="2286000"/>
          </a:xfrm>
        </p:spPr>
        <p:txBody>
          <a:bodyPr tIns="91440"/>
          <a:lstStyle>
            <a:lvl1pPr marL="0" marR="0" indent="0" algn="l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4B8D"/>
              </a:buClr>
              <a:buSzTx/>
              <a:buFont typeface="Arial" pitchFamily="34" charset="0"/>
              <a:buNone/>
              <a:tabLst/>
              <a:defRPr lang="en-US" sz="1400" b="0" i="0" kern="1200" baseline="0" dirty="0" smtClean="0">
                <a:solidFill>
                  <a:srgbClr val="414042"/>
                </a:solidFill>
                <a:latin typeface="Trebuchet MS" pitchFamily="34" charset="0"/>
                <a:ea typeface="+mn-ea"/>
                <a:cs typeface="Arial" pitchFamily="34" charset="0"/>
              </a:defRPr>
            </a:lvl1pPr>
            <a:lvl2pPr marL="0" indent="0">
              <a:buNone/>
              <a:defRPr sz="1400" b="0" i="0"/>
            </a:lvl2pPr>
            <a:lvl3pPr marL="0" indent="0">
              <a:buNone/>
              <a:defRPr sz="1200" b="0" i="0"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685800" y="2971800"/>
            <a:ext cx="7772400" cy="609600"/>
          </a:xfrm>
        </p:spPr>
        <p:txBody>
          <a:bodyPr tIns="45720" anchor="ctr"/>
          <a:lstStyle>
            <a:lvl1pPr marL="0" indent="0">
              <a:spcBef>
                <a:spcPts val="0"/>
              </a:spcBef>
              <a:buNone/>
              <a:defRPr sz="1100"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1CC60-BC10-47B9-A876-B8B2798215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815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peaker Cover Page (Section Head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9725"/>
            <a:ext cx="7772400" cy="1362075"/>
          </a:xfrm>
        </p:spPr>
        <p:txBody>
          <a:bodyPr anchor="t"/>
          <a:lstStyle>
            <a:lvl1pPr algn="ctr">
              <a:defRPr sz="4000" b="1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124200"/>
            <a:ext cx="7772400" cy="1500187"/>
          </a:xfrm>
        </p:spPr>
        <p:txBody>
          <a:bodyPr tIns="45720" anchor="b"/>
          <a:lstStyle>
            <a:lvl1pPr marL="0" indent="0" algn="ctr">
              <a:buNone/>
              <a:defRPr sz="2000" baseline="0">
                <a:solidFill>
                  <a:schemeClr val="tx1">
                    <a:lumMod val="75000"/>
                  </a:schemeClr>
                </a:solidFill>
                <a:latin typeface="Constantia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7975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(Outli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1600200"/>
            <a:ext cx="7772400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00050" indent="-400050">
              <a:spcAft>
                <a:spcPts val="400"/>
              </a:spcAft>
              <a:buFont typeface="+mj-lt"/>
              <a:buAutoNum type="romanUcPeriod"/>
              <a:defRPr sz="1500"/>
            </a:lvl1pPr>
            <a:lvl2pPr marL="857250" indent="-400050">
              <a:spcAft>
                <a:spcPts val="400"/>
              </a:spcAft>
              <a:buFont typeface="+mj-lt"/>
              <a:buAutoNum type="alphaUcPeriod"/>
              <a:defRPr sz="1500"/>
            </a:lvl2pPr>
            <a:lvl3pPr marL="1314450" indent="-400050">
              <a:spcAft>
                <a:spcPts val="400"/>
              </a:spcAft>
              <a:buFont typeface="+mj-lt"/>
              <a:buAutoNum type="arabicPeriod"/>
              <a:defRPr/>
            </a:lvl3pPr>
            <a:lvl4pPr marL="1771650" indent="-400050">
              <a:spcAft>
                <a:spcPts val="400"/>
              </a:spcAft>
              <a:buFont typeface="+mj-lt"/>
              <a:buAutoNum type="alphaLcPeriod"/>
              <a:defRPr/>
            </a:lvl4pPr>
            <a:lvl5pPr marL="2228850" indent="-400050">
              <a:spcAft>
                <a:spcPts val="400"/>
              </a:spcAft>
              <a:buFont typeface="+mj-lt"/>
              <a:buAutoNum type="romanLcPeriod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59B33-62C8-4581-B3DD-EEBC9C7F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29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(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1600200"/>
            <a:ext cx="7772400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00050" indent="-400050">
              <a:spcAft>
                <a:spcPts val="400"/>
              </a:spcAft>
              <a:buFont typeface="Arial" pitchFamily="34" charset="0"/>
              <a:buChar char="•"/>
              <a:defRPr sz="1500"/>
            </a:lvl1pPr>
            <a:lvl2pPr marL="857250" indent="-400050">
              <a:spcAft>
                <a:spcPts val="400"/>
              </a:spcAft>
              <a:buFont typeface="Trebuchet MS" pitchFamily="34" charset="0"/>
              <a:buChar char="―"/>
              <a:defRPr sz="1500"/>
            </a:lvl2pPr>
            <a:lvl3pPr marL="1314450" indent="-400050">
              <a:spcAft>
                <a:spcPts val="400"/>
              </a:spcAft>
              <a:buFont typeface="Trebuchet MS" pitchFamily="34" charset="0"/>
              <a:buChar char="―"/>
              <a:defRPr/>
            </a:lvl3pPr>
            <a:lvl4pPr marL="1771650" indent="-400050">
              <a:spcAft>
                <a:spcPts val="400"/>
              </a:spcAft>
              <a:buFont typeface="Trebuchet MS" pitchFamily="34" charset="0"/>
              <a:buChar char="―"/>
              <a:defRPr/>
            </a:lvl4pPr>
            <a:lvl5pPr marL="2228850" indent="-400050">
              <a:spcAft>
                <a:spcPts val="400"/>
              </a:spcAft>
              <a:buFont typeface="Trebuchet MS" pitchFamily="34" charset="0"/>
              <a:buChar char="―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A72B9-B730-400E-862F-C65067B431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474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(Paragraph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1600200"/>
            <a:ext cx="7772400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spcAft>
                <a:spcPts val="0"/>
              </a:spcAft>
              <a:buFont typeface="Arial" pitchFamily="34" charset="0"/>
              <a:buNone/>
              <a:defRPr sz="1500"/>
            </a:lvl1pPr>
            <a:lvl2pPr marL="857250" indent="-400050">
              <a:spcAft>
                <a:spcPts val="400"/>
              </a:spcAft>
              <a:buFont typeface="Arial" pitchFamily="34" charset="0"/>
              <a:buChar char="•"/>
              <a:defRPr sz="1500"/>
            </a:lvl2pPr>
            <a:lvl3pPr marL="1314450" indent="-400050">
              <a:spcAft>
                <a:spcPts val="400"/>
              </a:spcAft>
              <a:buFont typeface="Trebuchet MS" pitchFamily="34" charset="0"/>
              <a:buChar char="―"/>
              <a:defRPr/>
            </a:lvl3pPr>
            <a:lvl4pPr marL="1771650" indent="-400050">
              <a:spcAft>
                <a:spcPts val="400"/>
              </a:spcAft>
              <a:buFont typeface="Trebuchet MS" pitchFamily="34" charset="0"/>
              <a:buChar char="―"/>
              <a:defRPr/>
            </a:lvl4pPr>
            <a:lvl5pPr marL="2228850" indent="-400050">
              <a:spcAft>
                <a:spcPts val="400"/>
              </a:spcAft>
              <a:buFont typeface="Trebuchet MS" pitchFamily="34" charset="0"/>
              <a:buChar char="―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D81E0-370F-47B8-8A7E-17222374D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751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2D842-F6DF-48E1-A8EE-A013787BC4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450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2 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85800" y="1600200"/>
            <a:ext cx="7772400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5648"/>
            <a:ext cx="3749040" cy="395935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buFont typeface="Arial" pitchFamily="34" charset="0"/>
              <a:buChar char="•"/>
              <a:defRPr sz="1500"/>
            </a:lvl2pPr>
            <a:lvl3pPr>
              <a:buFont typeface="Trebuchet MS" pitchFamily="34" charset="0"/>
              <a:buChar char="―"/>
              <a:defRPr sz="1400"/>
            </a:lvl3pPr>
            <a:lvl4pPr>
              <a:buFont typeface="Trebuchet MS" pitchFamily="34" charset="0"/>
              <a:buChar char="―"/>
              <a:defRPr sz="1400"/>
            </a:lvl4pPr>
            <a:lvl5pPr>
              <a:buFont typeface="Trebuchet MS" pitchFamily="34" charset="0"/>
              <a:buChar char="―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1"/>
          </p:nvPr>
        </p:nvSpPr>
        <p:spPr>
          <a:xfrm>
            <a:off x="4709160" y="1752600"/>
            <a:ext cx="3749040" cy="395935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buFont typeface="Arial" pitchFamily="34" charset="0"/>
              <a:buChar char="•"/>
              <a:defRPr sz="1500"/>
            </a:lvl2pPr>
            <a:lvl3pPr>
              <a:buFont typeface="Trebuchet MS" pitchFamily="34" charset="0"/>
              <a:buChar char="―"/>
              <a:defRPr sz="1400"/>
            </a:lvl3pPr>
            <a:lvl4pPr>
              <a:buFont typeface="Trebuchet MS" pitchFamily="34" charset="0"/>
              <a:buChar char="―"/>
              <a:defRPr sz="1400"/>
            </a:lvl4pPr>
            <a:lvl5pPr>
              <a:buFont typeface="Trebuchet MS" pitchFamily="34" charset="0"/>
              <a:buChar char="―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A9EBF-635A-4BBE-8771-01C8607E97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285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tent (2 Column + Header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685800" y="1600200"/>
            <a:ext cx="7772400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3811588" cy="655320"/>
          </a:xfrm>
        </p:spPr>
        <p:txBody>
          <a:bodyPr tIns="45720" anchor="ctr">
            <a:noAutofit/>
          </a:bodyPr>
          <a:lstStyle>
            <a:lvl1pPr marL="0" indent="0" algn="ctr">
              <a:buNone/>
              <a:defRPr sz="15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255520"/>
            <a:ext cx="3811588" cy="3840480"/>
          </a:xfrm>
        </p:spPr>
        <p:txBody>
          <a:bodyPr tIns="91440">
            <a:normAutofit/>
          </a:bodyPr>
          <a:lstStyle>
            <a:lvl1pPr>
              <a:defRPr sz="1500"/>
            </a:lvl1pPr>
            <a:lvl2pPr>
              <a:buFont typeface="Arial" pitchFamily="34" charset="0"/>
              <a:buChar char="•"/>
              <a:defRPr sz="1500"/>
            </a:lvl2pPr>
            <a:lvl3pPr>
              <a:buFont typeface="Trebuchet MS" pitchFamily="34" charset="0"/>
              <a:buChar char="―"/>
              <a:defRPr sz="1400"/>
            </a:lvl3pPr>
            <a:lvl4pPr>
              <a:buFont typeface="Trebuchet MS" pitchFamily="34" charset="0"/>
              <a:buChar char="―"/>
              <a:defRPr sz="1400"/>
            </a:lvl4pPr>
            <a:lvl5pPr>
              <a:buFont typeface="Trebuchet MS" pitchFamily="34" charset="0"/>
              <a:buChar char="―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3813175" cy="655320"/>
          </a:xfrm>
        </p:spPr>
        <p:txBody>
          <a:bodyPr tIns="45720" anchor="ctr">
            <a:noAutofit/>
          </a:bodyPr>
          <a:lstStyle>
            <a:lvl1pPr marL="0" indent="0" algn="ctr">
              <a:buNone/>
              <a:defRPr sz="15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5520"/>
            <a:ext cx="3813175" cy="3840480"/>
          </a:xfrm>
        </p:spPr>
        <p:txBody>
          <a:bodyPr tIns="91440">
            <a:normAutofit/>
          </a:bodyPr>
          <a:lstStyle>
            <a:lvl1pPr>
              <a:defRPr sz="1500"/>
            </a:lvl1pPr>
            <a:lvl2pPr>
              <a:buFont typeface="Arial" pitchFamily="34" charset="0"/>
              <a:buChar char="•"/>
              <a:defRPr sz="1500"/>
            </a:lvl2pPr>
            <a:lvl3pPr>
              <a:buFont typeface="Trebuchet MS" pitchFamily="34" charset="0"/>
              <a:buChar char="―"/>
              <a:defRPr sz="1400"/>
            </a:lvl3pPr>
            <a:lvl4pPr>
              <a:buFont typeface="Trebuchet MS" pitchFamily="34" charset="0"/>
              <a:buChar char="―"/>
              <a:defRPr sz="1400"/>
            </a:lvl4pPr>
            <a:lvl5pPr>
              <a:buFont typeface="Trebuchet MS" pitchFamily="34" charset="0"/>
              <a:buChar char="―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E9EFF-D367-4F40-B5A4-F63BE755C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390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AAF34-660F-409B-8142-0BE78B389B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30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85800" y="7620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Slide Title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1752600"/>
            <a:ext cx="7772400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18288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6477000"/>
            <a:ext cx="685800" cy="320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75000"/>
                  </a:schemeClr>
                </a:solidFill>
                <a:latin typeface="Trebuchet MS" panose="020B0603020202020204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6158BFA-E53A-471F-939F-3772E9B9EB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6400800"/>
            <a:ext cx="9144000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004B8D"/>
                </a:gs>
                <a:gs pos="93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6458023"/>
            <a:ext cx="1255100" cy="399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427062"/>
            <a:ext cx="1364638" cy="43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6458023"/>
            <a:ext cx="1462511" cy="399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25" r:id="rId1"/>
    <p:sldLayoutId id="2147484321" r:id="rId2"/>
    <p:sldLayoutId id="2147484327" r:id="rId3"/>
    <p:sldLayoutId id="2147484328" r:id="rId4"/>
    <p:sldLayoutId id="2147484329" r:id="rId5"/>
    <p:sldLayoutId id="2147484326" r:id="rId6"/>
    <p:sldLayoutId id="2147484330" r:id="rId7"/>
    <p:sldLayoutId id="2147484331" r:id="rId8"/>
    <p:sldLayoutId id="2147484324" r:id="rId9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rgbClr val="004B8D"/>
          </a:solidFill>
          <a:latin typeface="Constantia" pitchFamily="18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4B8D"/>
          </a:solidFill>
          <a:latin typeface="Constant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4B8D"/>
          </a:solidFill>
          <a:latin typeface="Constant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4B8D"/>
          </a:solidFill>
          <a:latin typeface="Constant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4B8D"/>
          </a:solidFill>
          <a:latin typeface="Constant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4B8D"/>
          </a:solidFill>
          <a:latin typeface="Constant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4B8D"/>
          </a:solidFill>
          <a:latin typeface="Constant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4B8D"/>
          </a:solidFill>
          <a:latin typeface="Constant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4B8D"/>
          </a:solidFill>
          <a:latin typeface="Constantia" pitchFamily="18" charset="0"/>
        </a:defRPr>
      </a:lvl9pPr>
    </p:titleStyle>
    <p:bodyStyle>
      <a:lvl1pPr marL="342900" indent="-342900" algn="l" rtl="0" eaLnBrk="1" fontAlgn="base" hangingPunct="1">
        <a:lnSpc>
          <a:spcPct val="112000"/>
        </a:lnSpc>
        <a:spcBef>
          <a:spcPct val="20000"/>
        </a:spcBef>
        <a:spcAft>
          <a:spcPct val="0"/>
        </a:spcAft>
        <a:buClr>
          <a:srgbClr val="004B8D"/>
        </a:buClr>
        <a:buFont typeface="Arial" pitchFamily="34" charset="0"/>
        <a:buChar char="•"/>
        <a:defRPr sz="1600" kern="1200">
          <a:solidFill>
            <a:srgbClr val="414042"/>
          </a:solidFill>
          <a:latin typeface="Trebuchet MS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lnSpc>
          <a:spcPct val="112000"/>
        </a:lnSpc>
        <a:spcBef>
          <a:spcPct val="20000"/>
        </a:spcBef>
        <a:spcAft>
          <a:spcPct val="0"/>
        </a:spcAft>
        <a:buClr>
          <a:srgbClr val="004B8D"/>
        </a:buClr>
        <a:buFont typeface="Trebuchet MS" pitchFamily="34" charset="0"/>
        <a:buChar char="―"/>
        <a:defRPr lang="en-US" sz="1600" kern="1200" dirty="0">
          <a:solidFill>
            <a:srgbClr val="414042"/>
          </a:solidFill>
          <a:latin typeface="Trebuchet MS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lnSpc>
          <a:spcPct val="112000"/>
        </a:lnSpc>
        <a:spcBef>
          <a:spcPct val="20000"/>
        </a:spcBef>
        <a:spcAft>
          <a:spcPct val="0"/>
        </a:spcAft>
        <a:buClr>
          <a:srgbClr val="004B8D"/>
        </a:buClr>
        <a:buFont typeface="Trebuchet MS" pitchFamily="34" charset="0"/>
        <a:buChar char="―"/>
        <a:defRPr sz="1400" kern="1200">
          <a:solidFill>
            <a:srgbClr val="414042"/>
          </a:solidFill>
          <a:latin typeface="Trebuchet MS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lnSpc>
          <a:spcPct val="112000"/>
        </a:lnSpc>
        <a:spcBef>
          <a:spcPct val="20000"/>
        </a:spcBef>
        <a:spcAft>
          <a:spcPct val="0"/>
        </a:spcAft>
        <a:buClr>
          <a:srgbClr val="004B8D"/>
        </a:buClr>
        <a:buFont typeface="Trebuchet MS" pitchFamily="34" charset="0"/>
        <a:buChar char="―"/>
        <a:defRPr sz="1400" kern="1200">
          <a:solidFill>
            <a:srgbClr val="414042"/>
          </a:solidFill>
          <a:latin typeface="Trebuchet MS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lnSpc>
          <a:spcPct val="112000"/>
        </a:lnSpc>
        <a:spcBef>
          <a:spcPct val="20000"/>
        </a:spcBef>
        <a:spcAft>
          <a:spcPct val="0"/>
        </a:spcAft>
        <a:buClr>
          <a:srgbClr val="004B8D"/>
        </a:buClr>
        <a:buFont typeface="Trebuchet MS" pitchFamily="34" charset="0"/>
        <a:buChar char="―"/>
        <a:defRPr sz="1400" kern="1200">
          <a:solidFill>
            <a:srgbClr val="414042"/>
          </a:solidFill>
          <a:latin typeface="Trebuchet MS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95325"/>
            <a:ext cx="7772400" cy="1362075"/>
          </a:xfrm>
        </p:spPr>
        <p:txBody>
          <a:bodyPr/>
          <a:lstStyle/>
          <a:p>
            <a:r>
              <a:rPr lang="en-US" b="0" dirty="0"/>
              <a:t>Allocating Operating Expenses in Commercial Real Estate Leases: Negotiating Strategies for Landlords and Tenants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605212"/>
            <a:ext cx="7772400" cy="2185988"/>
          </a:xfrm>
        </p:spPr>
        <p:txBody>
          <a:bodyPr/>
          <a:lstStyle/>
          <a:p>
            <a:pPr>
              <a:spcAft>
                <a:spcPts val="0"/>
              </a:spcAft>
              <a:buFont typeface="Arial" charset="0"/>
              <a:buNone/>
              <a:defRPr/>
            </a:pPr>
            <a:r>
              <a:rPr lang="en-US" dirty="0" smtClean="0"/>
              <a:t>Scott D. Brooks, Cox Castle &amp; </a:t>
            </a:r>
            <a:r>
              <a:rPr lang="en-US" dirty="0" smtClean="0"/>
              <a:t>Nicholson</a:t>
            </a:r>
            <a:endParaRPr lang="en-US" dirty="0" smtClean="0"/>
          </a:p>
          <a:p>
            <a:pPr>
              <a:spcAft>
                <a:spcPts val="0"/>
              </a:spcAft>
              <a:buFont typeface="Arial" charset="0"/>
              <a:buNone/>
              <a:defRPr/>
            </a:pPr>
            <a:r>
              <a:rPr lang="en-US" dirty="0" smtClean="0"/>
              <a:t>Christine R. Norstadt, Pursley Friese </a:t>
            </a:r>
            <a:r>
              <a:rPr lang="en-US" dirty="0" smtClean="0"/>
              <a:t>Torgrimson</a:t>
            </a:r>
          </a:p>
          <a:p>
            <a:pPr>
              <a:spcAft>
                <a:spcPts val="0"/>
              </a:spcAft>
              <a:buFont typeface="Arial" charset="0"/>
              <a:buNone/>
              <a:defRPr/>
            </a:pPr>
            <a:endParaRPr lang="en-US" dirty="0"/>
          </a:p>
          <a:p>
            <a:pPr>
              <a:spcAft>
                <a:spcPts val="0"/>
              </a:spcAft>
              <a:buFont typeface="Arial" charset="0"/>
              <a:buNone/>
              <a:defRPr/>
            </a:pPr>
            <a:r>
              <a:rPr lang="en-US" dirty="0" smtClean="0"/>
              <a:t>August 4,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Gross Up Provisions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of Gross Up Provision Benefitting Tenant</a:t>
            </a:r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EA72B9-B730-400E-862F-C65067B4310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589569"/>
              </p:ext>
            </p:extLst>
          </p:nvPr>
        </p:nvGraphicFramePr>
        <p:xfrm>
          <a:off x="1524000" y="2357120"/>
          <a:ext cx="6096000" cy="339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100% Gross Up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No Gross Up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Base Year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Year Two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Base Year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Year Two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Actual</a:t>
                      </a:r>
                      <a:r>
                        <a:rPr lang="en-US" sz="1400" baseline="0" dirty="0" smtClean="0">
                          <a:latin typeface="Trebuchet MS" panose="020B0603020202020204" pitchFamily="34" charset="0"/>
                        </a:rPr>
                        <a:t> Variable Operating Expenses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$21,250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$90,000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$21,250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$90,000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Building Occupancy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25%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90%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25%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90%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Grossed-Up</a:t>
                      </a:r>
                      <a:r>
                        <a:rPr lang="en-US" sz="1400" baseline="0" dirty="0" smtClean="0">
                          <a:latin typeface="Trebuchet MS" panose="020B0603020202020204" pitchFamily="34" charset="0"/>
                        </a:rPr>
                        <a:t> Variable Expenses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$85,000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$100,000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---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---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Tenant’s Pro Rata Share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25%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25%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25%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25%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Tenant’s Operating Expense Payment</a:t>
                      </a:r>
                      <a:r>
                        <a:rPr lang="en-US" sz="1400" baseline="0" dirty="0" smtClean="0">
                          <a:latin typeface="Trebuchet MS" panose="020B0603020202020204" pitchFamily="34" charset="0"/>
                        </a:rPr>
                        <a:t> (Variable)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---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$3,750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---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$17,188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2828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Expense Caps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Typically, caps apply only to </a:t>
            </a:r>
            <a:r>
              <a:rPr lang="en-US" u="sng" dirty="0"/>
              <a:t>controllable</a:t>
            </a:r>
            <a:r>
              <a:rPr lang="en-US" dirty="0"/>
              <a:t> operating expenses, such as landscaping and cleaning </a:t>
            </a:r>
            <a:r>
              <a:rPr lang="en-US" dirty="0" smtClean="0"/>
              <a:t>expenses</a:t>
            </a:r>
          </a:p>
          <a:p>
            <a:r>
              <a:rPr lang="en-US" dirty="0"/>
              <a:t>A well drafted expense cap provision should:</a:t>
            </a:r>
          </a:p>
          <a:p>
            <a:pPr lvl="1"/>
            <a:r>
              <a:rPr lang="en-US" dirty="0"/>
              <a:t>Clearly describe how the cap is to be computed and applied</a:t>
            </a:r>
          </a:p>
          <a:p>
            <a:pPr lvl="1"/>
            <a:r>
              <a:rPr lang="en-US" dirty="0"/>
              <a:t>Identify what </a:t>
            </a:r>
            <a:r>
              <a:rPr lang="en-US" u="sng" dirty="0"/>
              <a:t>types</a:t>
            </a:r>
            <a:r>
              <a:rPr lang="en-US" dirty="0"/>
              <a:t> of expenses will be capped and clearly define those expenses if there is a limitation (e.g., “controllable operating expenses”)</a:t>
            </a:r>
          </a:p>
          <a:p>
            <a:pPr lvl="1"/>
            <a:r>
              <a:rPr lang="en-US" dirty="0"/>
              <a:t>Include a sample computation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EA72B9-B730-400E-862F-C65067B4310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11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Expense Caps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>
              <a:buFont typeface="Arial" pitchFamily="34" charset="0"/>
              <a:buChar char="•"/>
            </a:pPr>
            <a:r>
              <a:rPr lang="en-US" dirty="0" smtClean="0"/>
              <a:t>Compounded Year Over Base Cap (a/k/a “</a:t>
            </a:r>
            <a:r>
              <a:rPr lang="en-US" dirty="0"/>
              <a:t>compounded and cumulative” </a:t>
            </a:r>
            <a:r>
              <a:rPr lang="en-US" dirty="0" smtClean="0"/>
              <a:t>cap)  </a:t>
            </a:r>
          </a:p>
          <a:p>
            <a:pPr lvl="1"/>
            <a:r>
              <a:rPr lang="en-US" dirty="0" smtClean="0"/>
              <a:t>Cap </a:t>
            </a:r>
            <a:r>
              <a:rPr lang="en-US" dirty="0"/>
              <a:t>percentage is compounded each year, allowing for a more rapid increase in the capped </a:t>
            </a:r>
            <a:r>
              <a:rPr lang="en-US" dirty="0" smtClean="0"/>
              <a:t>expenses</a:t>
            </a:r>
          </a:p>
          <a:p>
            <a:pPr lvl="1"/>
            <a:r>
              <a:rPr lang="en-US" dirty="0" smtClean="0"/>
              <a:t>Landlord-friendly </a:t>
            </a:r>
            <a:r>
              <a:rPr lang="en-US" dirty="0"/>
              <a:t>because it allows for the fastest increase in capped expenses, permitting the landlord to pass through more expenses to the tenant.  </a:t>
            </a:r>
            <a:endParaRPr lang="en-US" dirty="0" smtClean="0"/>
          </a:p>
          <a:p>
            <a:r>
              <a:rPr lang="en-US" dirty="0" smtClean="0"/>
              <a:t>Example</a:t>
            </a:r>
            <a:r>
              <a:rPr lang="en-US" dirty="0"/>
              <a:t>: If base year expenses are $100,000 and the parties have agreed to a cap of 4% over the base year expenses on a compounded basis, the caps are calculated as follows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Base </a:t>
            </a:r>
            <a:r>
              <a:rPr lang="en-US" dirty="0"/>
              <a:t>year expenses:  $</a:t>
            </a:r>
            <a:r>
              <a:rPr lang="en-US" dirty="0" smtClean="0"/>
              <a:t>100,000</a:t>
            </a:r>
          </a:p>
          <a:p>
            <a:pPr lvl="1"/>
            <a:r>
              <a:rPr lang="en-US" dirty="0" smtClean="0"/>
              <a:t>Year </a:t>
            </a:r>
            <a:r>
              <a:rPr lang="en-US" dirty="0"/>
              <a:t>2 capped expenses: $100,000 x 1.04 = $</a:t>
            </a:r>
            <a:r>
              <a:rPr lang="en-US" dirty="0" smtClean="0"/>
              <a:t>104,000</a:t>
            </a:r>
          </a:p>
          <a:p>
            <a:pPr lvl="1"/>
            <a:r>
              <a:rPr lang="en-US" dirty="0" smtClean="0"/>
              <a:t>Year </a:t>
            </a:r>
            <a:r>
              <a:rPr lang="en-US" dirty="0"/>
              <a:t>3 capped expenses: $100,000 x 1.0816* = $</a:t>
            </a:r>
            <a:r>
              <a:rPr lang="en-US" dirty="0" smtClean="0"/>
              <a:t>108,160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*Represents a 4% increase over the prior year’s 4% cap.  Year 4’s cap will be 4% over the Year 3 cap percentage, and so on. 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EA72B9-B730-400E-862F-C65067B4310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02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Expense Caps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>
              <a:buFont typeface="Arial" pitchFamily="34" charset="0"/>
              <a:buChar char="•"/>
            </a:pPr>
            <a:r>
              <a:rPr lang="en-US" dirty="0" smtClean="0"/>
              <a:t>Year Over Year Cap</a:t>
            </a:r>
          </a:p>
          <a:p>
            <a:pPr marL="857250" lvl="2">
              <a:buFont typeface="Arial" pitchFamily="34" charset="0"/>
              <a:buChar char="•"/>
            </a:pPr>
            <a:r>
              <a:rPr lang="en-US" dirty="0" smtClean="0"/>
              <a:t>Keyed </a:t>
            </a:r>
            <a:r>
              <a:rPr lang="en-US" dirty="0"/>
              <a:t>to actual, prior year expenses and could therefore result in lower caps </a:t>
            </a:r>
            <a:endParaRPr lang="en-US" dirty="0" smtClean="0"/>
          </a:p>
          <a:p>
            <a:r>
              <a:rPr lang="en-US" dirty="0" smtClean="0"/>
              <a:t>Example: If </a:t>
            </a:r>
            <a:r>
              <a:rPr lang="en-US" dirty="0"/>
              <a:t>actual base year expenses are $100,000 and the parties have agreed to a cumulative year over year cap of 4%, the caps are calculated as follows</a:t>
            </a:r>
            <a:r>
              <a:rPr lang="en-US" dirty="0" smtClean="0"/>
              <a:t>:</a:t>
            </a:r>
            <a:endParaRPr lang="en-US" dirty="0"/>
          </a:p>
          <a:p>
            <a:pPr lvl="2"/>
            <a:r>
              <a:rPr lang="en-US" dirty="0" smtClean="0"/>
              <a:t>Base </a:t>
            </a:r>
            <a:r>
              <a:rPr lang="en-US" dirty="0"/>
              <a:t>year actual expenses: $100,000</a:t>
            </a:r>
          </a:p>
          <a:p>
            <a:pPr lvl="2"/>
            <a:r>
              <a:rPr lang="en-US" dirty="0" smtClean="0"/>
              <a:t>Year </a:t>
            </a:r>
            <a:r>
              <a:rPr lang="en-US" dirty="0"/>
              <a:t>2 capped expenses: $100,000 x 1.04 = $</a:t>
            </a:r>
            <a:r>
              <a:rPr lang="en-US" dirty="0" smtClean="0"/>
              <a:t>104,000</a:t>
            </a:r>
            <a:endParaRPr lang="en-US" dirty="0"/>
          </a:p>
          <a:p>
            <a:pPr lvl="1"/>
            <a:r>
              <a:rPr lang="en-US" dirty="0"/>
              <a:t>If Year 2 expenses are </a:t>
            </a:r>
            <a:r>
              <a:rPr lang="en-US" u="sng" dirty="0"/>
              <a:t>actually</a:t>
            </a:r>
            <a:r>
              <a:rPr lang="en-US" dirty="0"/>
              <a:t> $102,000, and the cap is not reached, then the parties will calculate the Year 3 capped expenses based on the $102,000 in actual Year 2 expenses</a:t>
            </a:r>
            <a:r>
              <a:rPr lang="en-US" dirty="0" smtClean="0"/>
              <a:t>:</a:t>
            </a:r>
            <a:endParaRPr lang="en-US" dirty="0"/>
          </a:p>
          <a:p>
            <a:pPr lvl="2"/>
            <a:r>
              <a:rPr lang="en-US" dirty="0" smtClean="0"/>
              <a:t>Year </a:t>
            </a:r>
            <a:r>
              <a:rPr lang="en-US" dirty="0"/>
              <a:t>3 capped expenses: $102,000 x 1.08 = $</a:t>
            </a:r>
            <a:r>
              <a:rPr lang="en-US" dirty="0" smtClean="0"/>
              <a:t>110,160</a:t>
            </a:r>
            <a:endParaRPr lang="en-US" dirty="0"/>
          </a:p>
          <a:p>
            <a:pPr lvl="1"/>
            <a:r>
              <a:rPr lang="en-US" dirty="0"/>
              <a:t>If Year 2 expenses are $106,000, however, then the Year 2 cap </a:t>
            </a:r>
            <a:r>
              <a:rPr lang="en-US" u="sng" dirty="0"/>
              <a:t>will</a:t>
            </a:r>
            <a:r>
              <a:rPr lang="en-US" dirty="0"/>
              <a:t> apply, and the parties will calculate the Year 3 capped expenses based on the $104,000 cap for Year 2</a:t>
            </a:r>
            <a:r>
              <a:rPr lang="en-US" dirty="0" smtClean="0"/>
              <a:t>:</a:t>
            </a:r>
            <a:endParaRPr lang="en-US" dirty="0"/>
          </a:p>
          <a:p>
            <a:pPr lvl="2"/>
            <a:r>
              <a:rPr lang="en-US" dirty="0" smtClean="0"/>
              <a:t>Year </a:t>
            </a:r>
            <a:r>
              <a:rPr lang="en-US" dirty="0"/>
              <a:t>3 capped expenses: $104,000 x 1.08 = $112,320</a:t>
            </a:r>
          </a:p>
          <a:p>
            <a:pPr marL="400050" lvl="1">
              <a:buFont typeface="Arial" pitchFamily="34" charset="0"/>
              <a:buChar char="•"/>
            </a:pPr>
            <a:endParaRPr lang="en-US" dirty="0" smtClean="0"/>
          </a:p>
          <a:p>
            <a:pPr marL="400050" lvl="1">
              <a:buFont typeface="Arial" pitchFamily="34" charset="0"/>
              <a:buChar char="•"/>
            </a:pPr>
            <a:endParaRPr lang="en-US" dirty="0" smtClean="0"/>
          </a:p>
          <a:p>
            <a:pPr marL="400050" lvl="1">
              <a:buFont typeface="Arial" pitchFamily="34" charset="0"/>
              <a:buChar char="•"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EA72B9-B730-400E-862F-C65067B4310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864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Expense Caps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>
              <a:buFont typeface="Arial" pitchFamily="34" charset="0"/>
              <a:buChar char="•"/>
            </a:pPr>
            <a:r>
              <a:rPr lang="en-US" dirty="0" smtClean="0"/>
              <a:t>Variations on Expense Caps</a:t>
            </a:r>
          </a:p>
          <a:p>
            <a:pPr marL="857250" lvl="2">
              <a:buFont typeface="Arial" pitchFamily="34" charset="0"/>
              <a:buChar char="•"/>
            </a:pPr>
            <a:r>
              <a:rPr lang="en-US" dirty="0" smtClean="0"/>
              <a:t>Cumulative Year Over Base</a:t>
            </a:r>
          </a:p>
          <a:p>
            <a:pPr marL="857250" lvl="2">
              <a:buFont typeface="Arial" pitchFamily="34" charset="0"/>
              <a:buChar char="•"/>
            </a:pPr>
            <a:r>
              <a:rPr lang="en-US" dirty="0" smtClean="0"/>
              <a:t>Compounding Year Over Year </a:t>
            </a:r>
          </a:p>
          <a:p>
            <a:pPr marL="857250" lvl="2">
              <a:buFont typeface="Arial" pitchFamily="34" charset="0"/>
              <a:buChar char="•"/>
            </a:pPr>
            <a:r>
              <a:rPr lang="en-US" dirty="0" smtClean="0"/>
              <a:t>Landlord may negotiate to recover “unused” percentage increases </a:t>
            </a:r>
            <a:r>
              <a:rPr lang="en-US" dirty="0"/>
              <a:t>(in a year in which expenses are below the cap) by making up the difference later in the term if operating expenses increase above the cap</a:t>
            </a:r>
            <a:endParaRPr lang="en-US" dirty="0" smtClean="0"/>
          </a:p>
          <a:p>
            <a:pPr marL="400050" lvl="1">
              <a:buFont typeface="Arial" pitchFamily="34" charset="0"/>
              <a:buChar char="•"/>
            </a:pPr>
            <a:endParaRPr lang="en-US" dirty="0" smtClean="0"/>
          </a:p>
          <a:p>
            <a:pPr marL="400050" lvl="1">
              <a:buFont typeface="Arial" pitchFamily="34" charset="0"/>
              <a:buChar char="•"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EA72B9-B730-400E-862F-C65067B4310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3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Landlord considerations</a:t>
            </a:r>
          </a:p>
          <a:p>
            <a:pPr lvl="1"/>
            <a:r>
              <a:rPr lang="en-US" dirty="0" smtClean="0"/>
              <a:t>Limit the timing of the audit (e.g., notice of the audit must be given within ___ days of the year-end reconciliation)</a:t>
            </a:r>
          </a:p>
          <a:p>
            <a:pPr lvl="1"/>
            <a:r>
              <a:rPr lang="en-US" dirty="0" smtClean="0"/>
              <a:t>Limit scope of audit (shorter “look back” period)</a:t>
            </a:r>
          </a:p>
          <a:p>
            <a:pPr lvl="1"/>
            <a:r>
              <a:rPr lang="en-US" dirty="0" smtClean="0"/>
              <a:t>No auditors paid on contingency</a:t>
            </a:r>
          </a:p>
          <a:p>
            <a:pPr lvl="1"/>
            <a:r>
              <a:rPr lang="en-US" dirty="0" smtClean="0"/>
              <a:t>Location of the audit </a:t>
            </a:r>
          </a:p>
          <a:p>
            <a:r>
              <a:rPr lang="en-US" dirty="0" smtClean="0"/>
              <a:t>Tenant considerations</a:t>
            </a:r>
          </a:p>
          <a:p>
            <a:pPr lvl="1"/>
            <a:r>
              <a:rPr lang="en-US" u="sng" dirty="0" smtClean="0"/>
              <a:t>Understand</a:t>
            </a:r>
            <a:r>
              <a:rPr lang="en-US" dirty="0" smtClean="0"/>
              <a:t> the time limitations </a:t>
            </a:r>
            <a:endParaRPr lang="en-US" u="sng" dirty="0" smtClean="0"/>
          </a:p>
          <a:p>
            <a:pPr lvl="1"/>
            <a:r>
              <a:rPr lang="en-US" dirty="0" smtClean="0"/>
              <a:t>Negotiate for landlord to pay for audit if landlord has overcharged by __% or greater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EA72B9-B730-400E-862F-C65067B4310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34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and Discussion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EA72B9-B730-400E-862F-C65067B4310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66800" y="2551837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500" dirty="0">
                <a:latin typeface="Trebuchet MS" panose="020B0603020202020204" pitchFamily="34" charset="0"/>
              </a:rPr>
              <a:t>Scott D. Brooks, Esq.</a:t>
            </a:r>
          </a:p>
          <a:p>
            <a:r>
              <a:rPr lang="en-US" sz="1500" dirty="0">
                <a:latin typeface="Trebuchet MS" panose="020B0603020202020204" pitchFamily="34" charset="0"/>
              </a:rPr>
              <a:t>Cox, Castle &amp; Nicholson LLP</a:t>
            </a:r>
          </a:p>
          <a:p>
            <a:r>
              <a:rPr lang="en-US" sz="1500" dirty="0">
                <a:latin typeface="Trebuchet MS" panose="020B0603020202020204" pitchFamily="34" charset="0"/>
              </a:rPr>
              <a:t>50 California Street, Suite 3200</a:t>
            </a:r>
          </a:p>
          <a:p>
            <a:r>
              <a:rPr lang="en-US" sz="1500" dirty="0">
                <a:latin typeface="Trebuchet MS" panose="020B0603020202020204" pitchFamily="34" charset="0"/>
              </a:rPr>
              <a:t>San Francisco, California 94111</a:t>
            </a:r>
          </a:p>
          <a:p>
            <a:r>
              <a:rPr lang="en-US" sz="1500" dirty="0">
                <a:latin typeface="Trebuchet MS" panose="020B0603020202020204" pitchFamily="34" charset="0"/>
              </a:rPr>
              <a:t>Phone:  (415) 215-4962</a:t>
            </a:r>
          </a:p>
          <a:p>
            <a:r>
              <a:rPr lang="en-US" sz="1500" dirty="0">
                <a:latin typeface="Trebuchet MS" panose="020B0603020202020204" pitchFamily="34" charset="0"/>
              </a:rPr>
              <a:t>Email:  sbrooks@coxcastle.com</a:t>
            </a:r>
          </a:p>
        </p:txBody>
      </p:sp>
      <p:sp>
        <p:nvSpPr>
          <p:cNvPr id="7" name="Rectangle 6"/>
          <p:cNvSpPr/>
          <p:nvPr/>
        </p:nvSpPr>
        <p:spPr>
          <a:xfrm>
            <a:off x="4800600" y="256127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500" dirty="0" smtClean="0">
                <a:latin typeface="Trebuchet MS" panose="020B0603020202020204" pitchFamily="34" charset="0"/>
              </a:rPr>
              <a:t>Christine R. Norstadt</a:t>
            </a:r>
            <a:endParaRPr lang="en-US" sz="1500" dirty="0">
              <a:latin typeface="Trebuchet MS" panose="020B0603020202020204" pitchFamily="34" charset="0"/>
            </a:endParaRPr>
          </a:p>
          <a:p>
            <a:r>
              <a:rPr lang="en-US" sz="1500" dirty="0" smtClean="0">
                <a:latin typeface="Trebuchet MS" panose="020B0603020202020204" pitchFamily="34" charset="0"/>
              </a:rPr>
              <a:t>Pursley Friese Torgrimson </a:t>
            </a:r>
            <a:r>
              <a:rPr lang="en-US" sz="1500" dirty="0">
                <a:latin typeface="Trebuchet MS" panose="020B0603020202020204" pitchFamily="34" charset="0"/>
              </a:rPr>
              <a:t>LLP</a:t>
            </a:r>
          </a:p>
          <a:p>
            <a:r>
              <a:rPr lang="en-US" sz="1500" dirty="0" smtClean="0">
                <a:latin typeface="Trebuchet MS" panose="020B0603020202020204" pitchFamily="34" charset="0"/>
              </a:rPr>
              <a:t>1230 Peachtree Street, </a:t>
            </a:r>
            <a:r>
              <a:rPr lang="en-US" sz="1500" dirty="0">
                <a:latin typeface="Trebuchet MS" panose="020B0603020202020204" pitchFamily="34" charset="0"/>
              </a:rPr>
              <a:t>Suite </a:t>
            </a:r>
            <a:r>
              <a:rPr lang="en-US" sz="1500" dirty="0" smtClean="0">
                <a:latin typeface="Trebuchet MS" panose="020B0603020202020204" pitchFamily="34" charset="0"/>
              </a:rPr>
              <a:t>1200</a:t>
            </a:r>
            <a:endParaRPr lang="en-US" sz="1500" dirty="0">
              <a:latin typeface="Trebuchet MS" panose="020B0603020202020204" pitchFamily="34" charset="0"/>
            </a:endParaRPr>
          </a:p>
          <a:p>
            <a:r>
              <a:rPr lang="en-US" sz="1500" dirty="0" smtClean="0">
                <a:latin typeface="Trebuchet MS" panose="020B0603020202020204" pitchFamily="34" charset="0"/>
              </a:rPr>
              <a:t>Atlanta, Georgia 30309</a:t>
            </a:r>
            <a:endParaRPr lang="en-US" sz="1500" dirty="0">
              <a:latin typeface="Trebuchet MS" panose="020B0603020202020204" pitchFamily="34" charset="0"/>
            </a:endParaRPr>
          </a:p>
          <a:p>
            <a:r>
              <a:rPr lang="en-US" sz="1500" dirty="0">
                <a:latin typeface="Trebuchet MS" panose="020B0603020202020204" pitchFamily="34" charset="0"/>
              </a:rPr>
              <a:t>Phone:  </a:t>
            </a:r>
            <a:r>
              <a:rPr lang="en-US" sz="1500" dirty="0" smtClean="0">
                <a:latin typeface="Trebuchet MS" panose="020B0603020202020204" pitchFamily="34" charset="0"/>
              </a:rPr>
              <a:t>(404) 876-4880</a:t>
            </a:r>
            <a:endParaRPr lang="en-US" sz="1500" dirty="0">
              <a:latin typeface="Trebuchet MS" panose="020B0603020202020204" pitchFamily="34" charset="0"/>
            </a:endParaRPr>
          </a:p>
          <a:p>
            <a:r>
              <a:rPr lang="en-US" sz="1500" dirty="0">
                <a:latin typeface="Trebuchet MS" panose="020B0603020202020204" pitchFamily="34" charset="0"/>
              </a:rPr>
              <a:t>Email:  </a:t>
            </a:r>
            <a:r>
              <a:rPr lang="en-US" sz="1500" dirty="0" smtClean="0">
                <a:latin typeface="Trebuchet MS" panose="020B0603020202020204" pitchFamily="34" charset="0"/>
              </a:rPr>
              <a:t>cnorstadt@pftlegal.com</a:t>
            </a:r>
            <a:endParaRPr lang="en-US" sz="15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326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Brief </a:t>
            </a:r>
            <a:r>
              <a:rPr lang="en-US" dirty="0"/>
              <a:t>overview of different types of lease structures</a:t>
            </a:r>
          </a:p>
          <a:p>
            <a:r>
              <a:rPr lang="en-US" dirty="0"/>
              <a:t>Standard operating expense inclusions and exclusions</a:t>
            </a:r>
          </a:p>
          <a:p>
            <a:r>
              <a:rPr lang="en-US" dirty="0"/>
              <a:t>Gross-up provisions</a:t>
            </a:r>
          </a:p>
          <a:p>
            <a:r>
              <a:rPr lang="en-US" dirty="0"/>
              <a:t>Expense cap provisions</a:t>
            </a:r>
          </a:p>
          <a:p>
            <a:r>
              <a:rPr lang="en-US" dirty="0"/>
              <a:t>Audit rights of landlord operating costs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EA72B9-B730-400E-862F-C65067B4310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17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Types of Lease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“Net Leases”</a:t>
            </a:r>
          </a:p>
          <a:p>
            <a:pPr lvl="1"/>
            <a:r>
              <a:rPr lang="en-US" dirty="0" smtClean="0"/>
              <a:t>Typical </a:t>
            </a:r>
            <a:r>
              <a:rPr lang="en-US" dirty="0"/>
              <a:t>in retail and industrial; less common in </a:t>
            </a:r>
            <a:r>
              <a:rPr lang="en-US" dirty="0" smtClean="0"/>
              <a:t>office.</a:t>
            </a:r>
            <a:endParaRPr lang="en-US" dirty="0"/>
          </a:p>
          <a:p>
            <a:pPr lvl="1"/>
            <a:r>
              <a:rPr lang="en-US" dirty="0" smtClean="0"/>
              <a:t>In </a:t>
            </a:r>
            <a:r>
              <a:rPr lang="en-US" dirty="0"/>
              <a:t>single tenant context, may allocate responsibility for work to Tenant, at Tenant’s cost.</a:t>
            </a:r>
          </a:p>
          <a:p>
            <a:r>
              <a:rPr lang="en-US" dirty="0"/>
              <a:t>Base Year (or </a:t>
            </a:r>
            <a:r>
              <a:rPr lang="en-US" dirty="0" smtClean="0"/>
              <a:t>“Full </a:t>
            </a:r>
            <a:r>
              <a:rPr lang="en-US" dirty="0"/>
              <a:t>Service </a:t>
            </a:r>
            <a:r>
              <a:rPr lang="en-US" dirty="0" smtClean="0"/>
              <a:t>Gross”) Leases</a:t>
            </a:r>
          </a:p>
          <a:p>
            <a:pPr lvl="1"/>
            <a:r>
              <a:rPr lang="en-US" dirty="0"/>
              <a:t>Typical in office leasing and sometimes in industrial.</a:t>
            </a:r>
          </a:p>
          <a:p>
            <a:pPr lvl="1"/>
            <a:r>
              <a:rPr lang="en-US" dirty="0" smtClean="0"/>
              <a:t>Base </a:t>
            </a:r>
            <a:r>
              <a:rPr lang="en-US" dirty="0"/>
              <a:t>Year is typically the first calendar year where there is 6 months after Commencement Date (so June 30 Commencement Date is typical cut off to move to next calendar year for Base Year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of different categories to lessen impact of cost spikes in taxes, utilities or insurance </a:t>
            </a:r>
            <a:r>
              <a:rPr lang="en-US" dirty="0" smtClean="0"/>
              <a:t>costs.</a:t>
            </a:r>
          </a:p>
          <a:p>
            <a:pPr lvl="1"/>
            <a:r>
              <a:rPr lang="en-US" dirty="0" smtClean="0"/>
              <a:t>Expense </a:t>
            </a:r>
            <a:r>
              <a:rPr lang="en-US" dirty="0"/>
              <a:t>stop leases (using fixed amount as base rather than actual costs for a particular year).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EA72B9-B730-400E-862F-C65067B4310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87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Types of Lease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Gross </a:t>
            </a:r>
            <a:r>
              <a:rPr lang="en-US" dirty="0" smtClean="0"/>
              <a:t>Leases</a:t>
            </a:r>
          </a:p>
          <a:p>
            <a:pPr lvl="1"/>
            <a:r>
              <a:rPr lang="en-US" dirty="0" smtClean="0"/>
              <a:t>Mostly </a:t>
            </a:r>
            <a:r>
              <a:rPr lang="en-US" dirty="0"/>
              <a:t>used in short term leases/licenses</a:t>
            </a:r>
            <a:r>
              <a:rPr lang="en-US" dirty="0" smtClean="0"/>
              <a:t>.</a:t>
            </a:r>
          </a:p>
          <a:p>
            <a:r>
              <a:rPr lang="en-US" dirty="0"/>
              <a:t>Hybrid (e.g., Net for Electricity or </a:t>
            </a:r>
            <a:r>
              <a:rPr lang="en-US" dirty="0" smtClean="0"/>
              <a:t>Janitorial)</a:t>
            </a:r>
          </a:p>
          <a:p>
            <a:pPr lvl="1"/>
            <a:r>
              <a:rPr lang="en-US" dirty="0" smtClean="0"/>
              <a:t>Utility </a:t>
            </a:r>
            <a:r>
              <a:rPr lang="en-US" dirty="0"/>
              <a:t>cost spikes have resulted in some landlords taking electrical costs out of Base Year.</a:t>
            </a:r>
          </a:p>
          <a:p>
            <a:r>
              <a:rPr lang="en-US" dirty="0"/>
              <a:t>Fixed </a:t>
            </a:r>
            <a:r>
              <a:rPr lang="en-US" dirty="0" smtClean="0"/>
              <a:t>Contributions</a:t>
            </a:r>
            <a:endParaRPr lang="en-US" dirty="0"/>
          </a:p>
          <a:p>
            <a:pPr lvl="1"/>
            <a:r>
              <a:rPr lang="en-US" dirty="0" smtClean="0"/>
              <a:t>Increasingly </a:t>
            </a:r>
            <a:r>
              <a:rPr lang="en-US" dirty="0"/>
              <a:t>common in regional malls and mixed use projects to simplify cost allocations/disputes.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EA72B9-B730-400E-862F-C65067B4310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001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Standard Operating Expenses Inclusions and Exclusions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Included</a:t>
            </a:r>
            <a:r>
              <a:rPr lang="en-US" dirty="0"/>
              <a:t> </a:t>
            </a:r>
            <a:r>
              <a:rPr lang="en-US" dirty="0" smtClean="0"/>
              <a:t>items</a:t>
            </a:r>
          </a:p>
          <a:p>
            <a:pPr lvl="1"/>
            <a:r>
              <a:rPr lang="en-US" dirty="0" smtClean="0"/>
              <a:t>General</a:t>
            </a:r>
            <a:r>
              <a:rPr lang="en-US" dirty="0"/>
              <a:t>:  costs of operation, management, ownership, maintenance and repair of the Project, as determined by accepted principles of sound accounting practice.</a:t>
            </a:r>
          </a:p>
          <a:p>
            <a:pPr lvl="1"/>
            <a:r>
              <a:rPr lang="en-US" dirty="0" smtClean="0"/>
              <a:t>Utility </a:t>
            </a:r>
            <a:r>
              <a:rPr lang="en-US" dirty="0"/>
              <a:t>costs and costs of janitorial, security and other services.</a:t>
            </a:r>
          </a:p>
          <a:p>
            <a:pPr lvl="1"/>
            <a:r>
              <a:rPr lang="en-US" dirty="0" smtClean="0"/>
              <a:t>Insurance </a:t>
            </a:r>
            <a:r>
              <a:rPr lang="en-US" dirty="0"/>
              <a:t>costs and deductibles.</a:t>
            </a:r>
          </a:p>
          <a:p>
            <a:pPr lvl="1"/>
            <a:r>
              <a:rPr lang="en-US" dirty="0" smtClean="0"/>
              <a:t>Project </a:t>
            </a:r>
            <a:r>
              <a:rPr lang="en-US" dirty="0"/>
              <a:t>management including management personnel costs, management office rental and management fees.</a:t>
            </a:r>
          </a:p>
          <a:p>
            <a:pPr lvl="1"/>
            <a:r>
              <a:rPr lang="en-US" dirty="0" smtClean="0"/>
              <a:t>Costs </a:t>
            </a:r>
            <a:r>
              <a:rPr lang="en-US" dirty="0"/>
              <a:t>of repairs, maintenance and replacements including costs of supplies, materials, equipment and tools required therefor.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EA72B9-B730-400E-862F-C65067B4310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038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Standard Operating Expenses Inclusions and Exclusions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Excluded</a:t>
            </a:r>
            <a:r>
              <a:rPr lang="en-US" dirty="0" smtClean="0"/>
              <a:t> items</a:t>
            </a:r>
          </a:p>
          <a:p>
            <a:pPr lvl="1"/>
            <a:r>
              <a:rPr lang="en-US" dirty="0"/>
              <a:t>Capital </a:t>
            </a:r>
            <a:r>
              <a:rPr lang="en-US" dirty="0" smtClean="0"/>
              <a:t>expenditures - Complete exclusion or Limited </a:t>
            </a:r>
            <a:r>
              <a:rPr lang="en-US" dirty="0"/>
              <a:t>inclusion with amortization of costs</a:t>
            </a:r>
          </a:p>
          <a:p>
            <a:pPr lvl="1"/>
            <a:r>
              <a:rPr lang="en-US" dirty="0" smtClean="0"/>
              <a:t>Ground </a:t>
            </a:r>
            <a:r>
              <a:rPr lang="en-US" dirty="0"/>
              <a:t>lease rent and mortgage related costs.</a:t>
            </a:r>
          </a:p>
          <a:p>
            <a:pPr lvl="1"/>
            <a:r>
              <a:rPr lang="en-US" dirty="0" smtClean="0"/>
              <a:t>Costs </a:t>
            </a:r>
            <a:r>
              <a:rPr lang="en-US" dirty="0"/>
              <a:t>reimbursed by insurance, warranties or other third parties.</a:t>
            </a:r>
          </a:p>
          <a:p>
            <a:pPr lvl="1"/>
            <a:r>
              <a:rPr lang="en-US" dirty="0" smtClean="0"/>
              <a:t>Costs </a:t>
            </a:r>
            <a:r>
              <a:rPr lang="en-US" dirty="0"/>
              <a:t>of build out of tenant spaces and leasing costs including marketing, attorneys’ fees and broker commissions. </a:t>
            </a:r>
          </a:p>
          <a:p>
            <a:pPr lvl="1"/>
            <a:r>
              <a:rPr lang="en-US" dirty="0" smtClean="0"/>
              <a:t>Depreciation </a:t>
            </a:r>
            <a:r>
              <a:rPr lang="en-US" dirty="0"/>
              <a:t>or amortization (but see capital expenses).</a:t>
            </a:r>
          </a:p>
          <a:p>
            <a:pPr lvl="1"/>
            <a:r>
              <a:rPr lang="en-US" dirty="0" smtClean="0"/>
              <a:t>Expenses </a:t>
            </a:r>
            <a:r>
              <a:rPr lang="en-US" dirty="0"/>
              <a:t>in connection with services or amenities not available to Tenant or for which Tenant is separately charged.</a:t>
            </a:r>
          </a:p>
          <a:p>
            <a:pPr lvl="1"/>
            <a:r>
              <a:rPr lang="en-US" dirty="0" smtClean="0"/>
              <a:t>Amounts </a:t>
            </a:r>
            <a:r>
              <a:rPr lang="en-US" dirty="0"/>
              <a:t>paid to Landlord affiliates in excess of market rate for goods or services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Landlord’s overhead or administrative costs such as personnel costs above the level of Building manager.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EA72B9-B730-400E-862F-C65067B4310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763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Gross Up Provisions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purpose of a “gross up” provision is to allocate to a tenant only the amount of operating expenses which is properly attributable to the tenant’s occupancy of the building. Negotiating for a gross up is appropriate where the tenant is paying for its share of operating expenses over a base year amount.</a:t>
            </a:r>
          </a:p>
          <a:p>
            <a:r>
              <a:rPr lang="en-US" dirty="0" smtClean="0"/>
              <a:t>When to negotiate for a gross up provision: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Regardless of who initiates the negotiation, grossing </a:t>
            </a:r>
            <a:r>
              <a:rPr lang="en-US" dirty="0"/>
              <a:t>up results in a fair allocation of expenses for both landlord and </a:t>
            </a:r>
            <a:r>
              <a:rPr lang="en-US" dirty="0" smtClean="0"/>
              <a:t>tenant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EA72B9-B730-400E-862F-C65067B4310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521383"/>
              </p:ext>
            </p:extLst>
          </p:nvPr>
        </p:nvGraphicFramePr>
        <p:xfrm>
          <a:off x="1066800" y="3535680"/>
          <a:ext cx="65532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4400"/>
                <a:gridCol w="2184400"/>
                <a:gridCol w="218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Base Year Occupancy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Landlord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Tenant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 Occupancy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r>
                        <a:rPr lang="en-US" baseline="0" dirty="0" smtClean="0"/>
                        <a:t> Occupancy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714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Gross Up Provisions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typical gross up provision permits the landlord to, for accounting purposes, increase (or gross up) the amount of </a:t>
            </a:r>
            <a:r>
              <a:rPr lang="en-US" u="sng" dirty="0"/>
              <a:t>variable</a:t>
            </a:r>
            <a:r>
              <a:rPr lang="en-US" dirty="0"/>
              <a:t> operating expenses to reflect 90% to 100% building occupancy</a:t>
            </a:r>
          </a:p>
          <a:p>
            <a:pPr lvl="1"/>
            <a:r>
              <a:rPr lang="en-US" dirty="0" smtClean="0"/>
              <a:t>Variable expenses (e.g., janitorial, utilities) </a:t>
            </a:r>
          </a:p>
          <a:p>
            <a:pPr lvl="1"/>
            <a:r>
              <a:rPr lang="en-US" dirty="0" smtClean="0"/>
              <a:t>Non-Variable (e.g., property taxes)</a:t>
            </a:r>
          </a:p>
          <a:p>
            <a:r>
              <a:rPr lang="en-US" dirty="0"/>
              <a:t>A fair gross up provision should:</a:t>
            </a:r>
          </a:p>
          <a:p>
            <a:pPr lvl="1"/>
            <a:r>
              <a:rPr lang="en-US" dirty="0" smtClean="0"/>
              <a:t>State </a:t>
            </a:r>
            <a:r>
              <a:rPr lang="en-US" dirty="0"/>
              <a:t>that the landlord cannot recover more than 100% of actual </a:t>
            </a:r>
            <a:r>
              <a:rPr lang="en-US" dirty="0" smtClean="0"/>
              <a:t>expenses</a:t>
            </a:r>
          </a:p>
          <a:p>
            <a:pPr lvl="1"/>
            <a:r>
              <a:rPr lang="en-US" dirty="0" smtClean="0"/>
              <a:t>Stipulate </a:t>
            </a:r>
            <a:r>
              <a:rPr lang="en-US" dirty="0"/>
              <a:t>that the gross-up applies only to </a:t>
            </a:r>
            <a:r>
              <a:rPr lang="en-US" u="sng" dirty="0"/>
              <a:t>variable</a:t>
            </a:r>
            <a:r>
              <a:rPr lang="en-US" dirty="0"/>
              <a:t> expenses and defines “variable </a:t>
            </a:r>
            <a:r>
              <a:rPr lang="en-US" dirty="0" smtClean="0"/>
              <a:t>expenses”</a:t>
            </a:r>
          </a:p>
          <a:p>
            <a:pPr lvl="1"/>
            <a:r>
              <a:rPr lang="en-US" dirty="0" smtClean="0"/>
              <a:t>Provide </a:t>
            </a:r>
            <a:r>
              <a:rPr lang="en-US" dirty="0"/>
              <a:t>that the base year and all subsequent years must be “grossed up” and the percentage should be clearly stated (typically between 90% and 100%)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EA72B9-B730-400E-862F-C65067B4310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184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Gross Up Provisions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of Gross Up Provision Benefitting Landlord</a:t>
            </a:r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EA72B9-B730-400E-862F-C65067B4310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82041"/>
              </p:ext>
            </p:extLst>
          </p:nvPr>
        </p:nvGraphicFramePr>
        <p:xfrm>
          <a:off x="1524000" y="2357120"/>
          <a:ext cx="6096000" cy="339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100% Gross Up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No Gross Up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Base Year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Year Two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Base Year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Year Two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Actual</a:t>
                      </a:r>
                      <a:r>
                        <a:rPr lang="en-US" sz="1400" baseline="0" dirty="0" smtClean="0">
                          <a:latin typeface="Trebuchet MS" panose="020B0603020202020204" pitchFamily="34" charset="0"/>
                        </a:rPr>
                        <a:t> Variable Operating Expenses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$90,000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$75,000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$90,000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$75,000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Building Occupancy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90%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70%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90%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70%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Grossed-Up</a:t>
                      </a:r>
                      <a:r>
                        <a:rPr lang="en-US" sz="1400" baseline="0" dirty="0" smtClean="0">
                          <a:latin typeface="Trebuchet MS" panose="020B0603020202020204" pitchFamily="34" charset="0"/>
                        </a:rPr>
                        <a:t> Variable Expenses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$100,000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$701,143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---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---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Tenant’s Pro Rata Share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70%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70%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70%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70%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Tenant’s Operating Expense Payment</a:t>
                      </a:r>
                      <a:r>
                        <a:rPr lang="en-US" sz="1400" baseline="0" dirty="0" smtClean="0">
                          <a:latin typeface="Trebuchet MS" panose="020B0603020202020204" pitchFamily="34" charset="0"/>
                        </a:rPr>
                        <a:t> (Variable)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---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$5,000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---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rebuchet MS" panose="020B0603020202020204" pitchFamily="34" charset="0"/>
                        </a:rPr>
                        <a:t>$0</a:t>
                      </a:r>
                      <a:endParaRPr lang="en-US" sz="1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698960"/>
      </p:ext>
    </p:extLst>
  </p:cSld>
  <p:clrMapOvr>
    <a:masterClrMapping/>
  </p:clrMapOvr>
</p:sld>
</file>

<file path=ppt/theme/theme1.xml><?xml version="1.0" encoding="utf-8"?>
<a:theme xmlns:a="http://schemas.openxmlformats.org/drawingml/2006/main" name="Strafford Template">
  <a:themeElements>
    <a:clrScheme name="Strafford">
      <a:dk1>
        <a:srgbClr val="414042"/>
      </a:dk1>
      <a:lt1>
        <a:sysClr val="window" lastClr="FFFFFF"/>
      </a:lt1>
      <a:dk2>
        <a:srgbClr val="004B8D"/>
      </a:dk2>
      <a:lt2>
        <a:srgbClr val="FFFFFF"/>
      </a:lt2>
      <a:accent1>
        <a:srgbClr val="7F7F7F"/>
      </a:accent1>
      <a:accent2>
        <a:srgbClr val="95B3D7"/>
      </a:accent2>
      <a:accent3>
        <a:srgbClr val="DBE5F1"/>
      </a:accent3>
      <a:accent4>
        <a:srgbClr val="FBD5B5"/>
      </a:accent4>
      <a:accent5>
        <a:srgbClr val="4F81BD"/>
      </a:accent5>
      <a:accent6>
        <a:srgbClr val="F79646"/>
      </a:accent6>
      <a:hlink>
        <a:srgbClr val="414042"/>
      </a:hlink>
      <a:folHlink>
        <a:srgbClr val="41404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Strafford Template</Template>
  <TotalTime>115</TotalTime>
  <Words>1428</Words>
  <Application>Microsoft Office PowerPoint</Application>
  <PresentationFormat>On-screen Show (4:3)</PresentationFormat>
  <Paragraphs>206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Strafford Template</vt:lpstr>
      <vt:lpstr>Allocating Operating Expenses in Commercial Real Estate Leases: Negotiating Strategies for Landlords and Tenants</vt:lpstr>
      <vt:lpstr>Outline of Presentation</vt:lpstr>
      <vt:lpstr>Different Types of Lease Structures</vt:lpstr>
      <vt:lpstr>Different Types of Lease Structures</vt:lpstr>
      <vt:lpstr>Standard Operating Expenses Inclusions and Exclusions</vt:lpstr>
      <vt:lpstr>Standard Operating Expenses Inclusions and Exclusions</vt:lpstr>
      <vt:lpstr>Gross Up Provisions</vt:lpstr>
      <vt:lpstr>Gross Up Provisions</vt:lpstr>
      <vt:lpstr>Gross Up Provisions</vt:lpstr>
      <vt:lpstr>Gross Up Provisions</vt:lpstr>
      <vt:lpstr>Expense Caps</vt:lpstr>
      <vt:lpstr>Expense Caps</vt:lpstr>
      <vt:lpstr>Expense Caps</vt:lpstr>
      <vt:lpstr>Expense Caps</vt:lpstr>
      <vt:lpstr>Audit Rights</vt:lpstr>
      <vt:lpstr>Questions and Discussion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SPEAKER PRESENTATION TITLE</dc:title>
  <dc:creator>Christina Sacco</dc:creator>
  <cp:lastModifiedBy>Christine Norstadt</cp:lastModifiedBy>
  <cp:revision>23</cp:revision>
  <dcterms:created xsi:type="dcterms:W3CDTF">2014-03-03T15:11:54Z</dcterms:created>
  <dcterms:modified xsi:type="dcterms:W3CDTF">2016-07-28T10:19:45Z</dcterms:modified>
</cp:coreProperties>
</file>